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937e6648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937e6648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937e6648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937e6648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97d0023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97d0023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97d00239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97d00239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97d00239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97d00239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97d00239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97d00239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937e6648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937e6648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7e6648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7e6648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937e664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937e66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937e664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937e664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DEMO 1 &amp;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Dataset 3: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Physical Therapy Exercises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Segmentation</a:t>
            </a:r>
            <a:endParaRPr b="1"/>
          </a:p>
        </p:txBody>
      </p:sp>
      <p:pic>
        <p:nvPicPr>
          <p:cNvPr id="119" name="Google Shape;119;p22" title="Screenshot 2025-04-06 at 10.10.04 PM.png"/>
          <p:cNvPicPr preferRelativeResize="0"/>
          <p:nvPr/>
        </p:nvPicPr>
        <p:blipFill rotWithShape="1">
          <a:blip r:embed="rId3">
            <a:alphaModFix/>
          </a:blip>
          <a:srcRect b="0" l="0" r="0" t="14821"/>
          <a:stretch/>
        </p:blipFill>
        <p:spPr>
          <a:xfrm>
            <a:off x="4953000" y="445025"/>
            <a:ext cx="3706424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 title="Screenshot 2025-04-06 at 10.27.2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2100201"/>
            <a:ext cx="4163512" cy="25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75400" y="1254575"/>
            <a:ext cx="34314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Window length:  5 sec vs 1 sec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Step size: 12 (50% overlap)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2" name="Google Shape;122;p22" title="Screenshot 2025-04-06 at 10.32.3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00200"/>
            <a:ext cx="4217202" cy="25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43825" y="245325"/>
            <a:ext cx="47289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Importing and Preparing the Dataset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(Physical Therapy Exercises Dataset)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43825" y="947475"/>
            <a:ext cx="4441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Imported Python libraries (</a:t>
            </a:r>
            <a:r>
              <a:rPr i="1" lang="en" sz="1500">
                <a:solidFill>
                  <a:schemeClr val="dk1"/>
                </a:solidFill>
              </a:rPr>
              <a:t>pandas, numpy, matplotlib, seaborn, StandardScaler</a:t>
            </a:r>
            <a:r>
              <a:rPr lang="en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Loaded </a:t>
            </a:r>
            <a:r>
              <a:rPr i="1" lang="en" sz="1500">
                <a:solidFill>
                  <a:schemeClr val="dk1"/>
                </a:solidFill>
              </a:rPr>
              <a:t>template_session.txt </a:t>
            </a:r>
            <a:r>
              <a:rPr lang="en" sz="1500">
                <a:solidFill>
                  <a:schemeClr val="dk1"/>
                </a:solidFill>
              </a:rPr>
              <a:t>using Pandas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Selected sensor columns:</a:t>
            </a:r>
            <a:r>
              <a:rPr lang="en" sz="1500">
                <a:solidFill>
                  <a:schemeClr val="dk1"/>
                </a:solidFill>
              </a:rPr>
              <a:t> accelerometer, gyroscope, magnetometer (X, Y, Z)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Applied </a:t>
            </a:r>
            <a:r>
              <a:rPr b="1" lang="en" sz="1500">
                <a:solidFill>
                  <a:schemeClr val="dk1"/>
                </a:solidFill>
              </a:rPr>
              <a:t>Z-score normalization</a:t>
            </a:r>
            <a:r>
              <a:rPr lang="en" sz="1500">
                <a:solidFill>
                  <a:schemeClr val="dk1"/>
                </a:solidFill>
              </a:rPr>
              <a:t> using </a:t>
            </a:r>
            <a:r>
              <a:rPr i="1" lang="en" sz="1500">
                <a:solidFill>
                  <a:schemeClr val="dk1"/>
                </a:solidFill>
              </a:rPr>
              <a:t>StandardScaler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Why Z-score Normalization?</a:t>
            </a:r>
            <a:br>
              <a:rPr b="1"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To standardize each feature to have mean 0 and standard deviation 1. This ensures equal contribution to analysis and machine learning.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62" name="Google Shape;62;p14" title="Screenshot 2025-04-07 at 1.12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200" y="203050"/>
            <a:ext cx="4245827" cy="22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Screenshot 2025-04-07 at 1.13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00" y="2571751"/>
            <a:ext cx="4245827" cy="238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36900" y="304525"/>
            <a:ext cx="535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Histogram of Normalized Sensor Attributes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36900" y="989775"/>
            <a:ext cx="46104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explore the distribution of each sensor axis after normalization.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What the Histograms Show: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Most axes are </a:t>
            </a:r>
            <a:r>
              <a:rPr b="1" lang="en">
                <a:solidFill>
                  <a:schemeClr val="dk1"/>
                </a:solidFill>
              </a:rPr>
              <a:t>centered around 0</a:t>
            </a:r>
            <a:r>
              <a:rPr lang="en">
                <a:solidFill>
                  <a:schemeClr val="dk1"/>
                </a:solidFill>
              </a:rPr>
              <a:t> (as expected after normalization)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Some are </a:t>
            </a:r>
            <a:r>
              <a:rPr b="1" lang="en">
                <a:solidFill>
                  <a:schemeClr val="dk1"/>
                </a:solidFill>
              </a:rPr>
              <a:t>normally distributed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i="1" lang="en">
                <a:solidFill>
                  <a:schemeClr val="dk1"/>
                </a:solidFill>
              </a:rPr>
              <a:t>gyr_x, acc_y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Some show </a:t>
            </a:r>
            <a:r>
              <a:rPr b="1" lang="en">
                <a:solidFill>
                  <a:schemeClr val="dk1"/>
                </a:solidFill>
              </a:rPr>
              <a:t>skew or multiple peaks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i="1" lang="en">
                <a:solidFill>
                  <a:schemeClr val="dk1"/>
                </a:solidFill>
              </a:rPr>
              <a:t>acc_z, mag_y, mag_z</a:t>
            </a:r>
            <a:r>
              <a:rPr lang="en">
                <a:solidFill>
                  <a:schemeClr val="dk1"/>
                </a:solidFill>
              </a:rPr>
              <a:t>), which may indicate distinct movement patterns or sensor noise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Useful for identifying feature behavior and potential preprocessing needs like smoothing or filtering.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" name="Google Shape;70;p15" title="histo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300" y="1015175"/>
            <a:ext cx="4037625" cy="3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43825" y="194575"/>
            <a:ext cx="6031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Relationship Between Accelerometer Axes (X vs Y)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13000" y="972875"/>
            <a:ext cx="44076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examine relationships between features after normalization.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What the Scatter Plot Shows: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">
                <a:solidFill>
                  <a:schemeClr val="dk1"/>
                </a:solidFill>
              </a:rPr>
              <a:t>acc_x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i="1" lang="en">
                <a:solidFill>
                  <a:schemeClr val="dk1"/>
                </a:solidFill>
              </a:rPr>
              <a:t>acc_y</a:t>
            </a:r>
            <a:r>
              <a:rPr lang="en">
                <a:solidFill>
                  <a:schemeClr val="dk1"/>
                </a:solidFill>
              </a:rPr>
              <a:t> are </a:t>
            </a:r>
            <a:r>
              <a:rPr b="1" lang="en">
                <a:solidFill>
                  <a:schemeClr val="dk1"/>
                </a:solidFill>
              </a:rPr>
              <a:t>fairly uncorrelated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is symmetrically scattered around (0, 0)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Indicates </a:t>
            </a:r>
            <a:r>
              <a:rPr b="1" lang="en">
                <a:solidFill>
                  <a:schemeClr val="dk1"/>
                </a:solidFill>
              </a:rPr>
              <a:t>multi-directional motion</a:t>
            </a:r>
            <a:r>
              <a:rPr lang="en">
                <a:solidFill>
                  <a:schemeClr val="dk1"/>
                </a:solidFill>
              </a:rPr>
              <a:t> with no strong linear trend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Scatter plots are essential for checking feature independence and useful in deciding feature combinations for modeling.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6" title="scatter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175" y="949850"/>
            <a:ext cx="4407600" cy="34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60725" y="236875"/>
            <a:ext cx="5287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Pairwise Relationships of Normalized Data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87625" y="972875"/>
            <a:ext cx="4864200" cy="3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explore relationships and potential patterns across all accelerometer and gyroscope axes.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What the Pair plot Shows: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Diagonal</a:t>
            </a:r>
            <a:r>
              <a:rPr lang="en">
                <a:solidFill>
                  <a:schemeClr val="dk1"/>
                </a:solidFill>
              </a:rPr>
              <a:t>: Histograms of each feature (already normalized)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Off-diagonal</a:t>
            </a:r>
            <a:r>
              <a:rPr lang="en">
                <a:solidFill>
                  <a:schemeClr val="dk1"/>
                </a:solidFill>
              </a:rPr>
              <a:t>: Scatter plots showing relationships between feature pairs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 major multicollinearity detected, but some </a:t>
            </a:r>
            <a:r>
              <a:rPr b="1" lang="en">
                <a:solidFill>
                  <a:schemeClr val="dk1"/>
                </a:solidFill>
              </a:rPr>
              <a:t>patterns and clustering</a:t>
            </a:r>
            <a:r>
              <a:rPr lang="en">
                <a:solidFill>
                  <a:schemeClr val="dk1"/>
                </a:solidFill>
              </a:rPr>
              <a:t> are visible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Pair Plots</a:t>
            </a:r>
            <a:r>
              <a:rPr lang="en">
                <a:solidFill>
                  <a:schemeClr val="dk1"/>
                </a:solidFill>
              </a:rPr>
              <a:t> are excellent for multi-feature EDA (Exploratory Data Analysis) and detecting possible redundancies or correlations.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7" title="pairplo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550" y="730550"/>
            <a:ext cx="3987051" cy="40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7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720"/>
              <a:t>Gyroscope Vs Accelerometer</a:t>
            </a:r>
            <a:endParaRPr b="1" sz="172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0" y="743875"/>
            <a:ext cx="3893400" cy="42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How linear acceleration correlates with rotational motion?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00">
                <a:solidFill>
                  <a:schemeClr val="dk1"/>
                </a:solidFill>
              </a:rPr>
              <a:t>No strong linear trends</a:t>
            </a:r>
            <a:r>
              <a:rPr lang="en" sz="1600">
                <a:solidFill>
                  <a:schemeClr val="dk1"/>
                </a:solidFill>
              </a:rPr>
              <a:t> – independent features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00">
                <a:solidFill>
                  <a:schemeClr val="dk1"/>
                </a:solidFill>
              </a:rPr>
              <a:t>gyr_y </a:t>
            </a:r>
            <a:r>
              <a:rPr lang="en" sz="1600">
                <a:solidFill>
                  <a:schemeClr val="dk1"/>
                </a:solidFill>
              </a:rPr>
              <a:t>has very narrow bands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showing repetitive or </a:t>
            </a:r>
            <a:r>
              <a:rPr b="1" lang="en" sz="1600">
                <a:solidFill>
                  <a:schemeClr val="dk1"/>
                </a:solidFill>
              </a:rPr>
              <a:t>constrained velocity in Y-axis</a:t>
            </a:r>
            <a:r>
              <a:rPr lang="en" sz="1600">
                <a:solidFill>
                  <a:schemeClr val="dk1"/>
                </a:solidFill>
              </a:rPr>
              <a:t> – simple elbow or shoulder movements w/o vertical force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acc_y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is the most widely spread (-2.5 - 5.0) – making it a </a:t>
            </a:r>
            <a:r>
              <a:rPr b="1" lang="en" sz="1600">
                <a:solidFill>
                  <a:schemeClr val="dk1"/>
                </a:solidFill>
              </a:rPr>
              <a:t>good feature</a:t>
            </a:r>
            <a:r>
              <a:rPr lang="en" sz="1600">
                <a:solidFill>
                  <a:schemeClr val="dk1"/>
                </a:solidFill>
              </a:rPr>
              <a:t> for distinguishing exercise types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1" name="Google Shape;91;p18" title="Screenshot 2025-04-06 at 11.18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398" y="0"/>
            <a:ext cx="52341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0" y="250050"/>
            <a:ext cx="39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Gyroscope Vs Magnetometer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Any correlations between rotational motion and magnetic field changes?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No strong linear correlation </a:t>
            </a:r>
            <a:r>
              <a:rPr lang="en" sz="1500">
                <a:solidFill>
                  <a:schemeClr val="dk1"/>
                </a:solidFill>
              </a:rPr>
              <a:t>– vertically elongated blobs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Constrained gyroscope Y readings, m</a:t>
            </a:r>
            <a:r>
              <a:rPr b="1" lang="en" sz="1500">
                <a:solidFill>
                  <a:schemeClr val="dk1"/>
                </a:solidFill>
              </a:rPr>
              <a:t>agnetometer</a:t>
            </a:r>
            <a:r>
              <a:rPr b="1" lang="en" sz="1500">
                <a:solidFill>
                  <a:schemeClr val="dk1"/>
                </a:solidFill>
              </a:rPr>
              <a:t> values spread more</a:t>
            </a:r>
            <a:r>
              <a:rPr lang="en" sz="1500">
                <a:solidFill>
                  <a:schemeClr val="dk1"/>
                </a:solidFill>
              </a:rPr>
              <a:t> — stationary/slow-rotating sensor meaning exercise was slow/controlled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</a:rPr>
              <a:t>Outliers</a:t>
            </a:r>
            <a:r>
              <a:rPr lang="en" sz="1500">
                <a:solidFill>
                  <a:schemeClr val="dk1"/>
                </a:solidFill>
              </a:rPr>
              <a:t> indicate unusual motions — could be sensor error, high-amplitude movement, or noisee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97" name="Google Shape;97;p19" title="Screenshot 2025-04-06 at 11.23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100" y="0"/>
            <a:ext cx="5220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Noise Reduction</a:t>
            </a:r>
            <a:r>
              <a:rPr lang="en"/>
              <a:t> (Low-pass filter) on Unit 1 &amp; 2 acc_x</a:t>
            </a:r>
            <a:endParaRPr/>
          </a:p>
        </p:txBody>
      </p:sp>
      <p:pic>
        <p:nvPicPr>
          <p:cNvPr id="103" name="Google Shape;103;p20" title="Screenshot 2025-04-06 at 9.33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52013"/>
            <a:ext cx="4086298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451825" y="1367700"/>
            <a:ext cx="27033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No Missing Values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Sampling frequency = 25 Hz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5" name="Google Shape;105;p20" title="Screenshot 2025-04-06 at 9.39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000" y="2266755"/>
            <a:ext cx="4468173" cy="241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16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Z-Score Normalization </a:t>
            </a:r>
            <a:r>
              <a:rPr lang="en"/>
              <a:t>on acc_x for Units 1 &amp; 2</a:t>
            </a:r>
            <a:endParaRPr/>
          </a:p>
        </p:txBody>
      </p:sp>
      <p:pic>
        <p:nvPicPr>
          <p:cNvPr id="111" name="Google Shape;111;p21" title="Screenshot 2025-04-06 at 9.52.5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75" y="884475"/>
            <a:ext cx="4141376" cy="32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 title="Screenshot 2025-04-06 at 9.53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450" y="735825"/>
            <a:ext cx="3942600" cy="306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 title="Screenshot 2025-04-06 at 10.01.0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3802902"/>
            <a:ext cx="4204400" cy="12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